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DC3A1C8-FB1F-4DED-959A-13EB0DB246D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C81E1AE-5233-4A59-84B9-17EB170D33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mkahl@wvncc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90600" y="3733800"/>
            <a:ext cx="7239000" cy="1905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</a:rPr>
              <a:t>Misty Kahl, M.S., R.T.(R)</a:t>
            </a:r>
          </a:p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</a:rPr>
              <a:t>WVNCC Radiography Program Director/</a:t>
            </a:r>
          </a:p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</a:rPr>
              <a:t>Associate Professor</a:t>
            </a:r>
          </a:p>
          <a:p>
            <a:pPr marL="0" indent="0" algn="ctr">
              <a:buNone/>
            </a:pPr>
            <a:endParaRPr lang="en-US" sz="20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000" b="1" dirty="0" smtClean="0">
                <a:latin typeface="Comic Sans MS" panose="030F0702030302020204" pitchFamily="66" charset="0"/>
                <a:hlinkClick r:id="rId2"/>
              </a:rPr>
              <a:t>mkahl@wvncc.edu</a:t>
            </a:r>
            <a:r>
              <a:rPr lang="en-US" sz="2000" b="1" dirty="0" smtClean="0">
                <a:latin typeface="Comic Sans MS" panose="030F0702030302020204" pitchFamily="66" charset="0"/>
              </a:rPr>
              <a:t> / (304) 214-8899</a:t>
            </a:r>
          </a:p>
          <a:p>
            <a:endParaRPr lang="en-US" sz="1800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66800" y="990600"/>
            <a:ext cx="7175500" cy="1828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WVNCC Radiography Program Information Session</a:t>
            </a:r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28886"/>
            <a:ext cx="2895600" cy="752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9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5638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i="1" u="sng" dirty="0" smtClean="0">
                <a:latin typeface="Comic Sans MS" panose="030F0702030302020204" pitchFamily="66" charset="0"/>
              </a:rPr>
              <a:t>CORRECT JOB TITLE:</a:t>
            </a:r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                          *Radiographer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                           </a:t>
            </a:r>
            <a:r>
              <a:rPr lang="en-US" sz="2800" dirty="0" smtClean="0">
                <a:latin typeface="Comic Sans MS" panose="030F0702030302020204" pitchFamily="66" charset="0"/>
              </a:rPr>
              <a:t>*X-Ray Technologist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                      </a:t>
            </a:r>
            <a:r>
              <a:rPr lang="en-US" sz="2800" dirty="0" smtClean="0">
                <a:latin typeface="Comic Sans MS" panose="030F0702030302020204" pitchFamily="66" charset="0"/>
              </a:rPr>
              <a:t>*Radiologic Technologist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        </a:t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>*</a:t>
            </a:r>
            <a:r>
              <a:rPr lang="en-US" sz="3200" u="sng" dirty="0" smtClean="0">
                <a:latin typeface="Comic Sans MS" panose="030F0702030302020204" pitchFamily="66" charset="0"/>
              </a:rPr>
              <a:t>NOT</a:t>
            </a:r>
            <a:r>
              <a:rPr lang="en-US" sz="3200" dirty="0" smtClean="0">
                <a:latin typeface="Comic Sans MS" panose="030F0702030302020204" pitchFamily="66" charset="0"/>
              </a:rPr>
              <a:t> Technician or Radiologist!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mkahl\Pictures\Funny te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6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19999" cy="5638800"/>
          </a:xfrm>
        </p:spPr>
        <p:txBody>
          <a:bodyPr>
            <a:normAutofit/>
          </a:bodyPr>
          <a:lstStyle/>
          <a:p>
            <a:r>
              <a:rPr lang="en-US" sz="2400" b="1" i="1" u="sng" dirty="0" smtClean="0">
                <a:latin typeface="Comic Sans MS" panose="030F0702030302020204" pitchFamily="66" charset="0"/>
              </a:rPr>
              <a:t>GENERAL PROGRAM INFORMATION</a:t>
            </a:r>
            <a:br>
              <a:rPr lang="en-US" sz="2400" b="1" i="1" u="sng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*A.A.S. Degree in Radiography (Fall Semester start each year).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/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*All RAD Courses taught on Wheeling Campus (Gen Ed Courses taught on all campuses &amp; some on-line)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*Utilize 12 different Clinical Education Sites.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*Upon graduation, eligible to site for National Certification Registry Exam given by A.R.R.T.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/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*Radiography Program is accredited by the Joint Review Committee on Education in Radiologic Technology (JRCERT).</a:t>
            </a:r>
            <a:br>
              <a:rPr lang="en-US" sz="2000" dirty="0" smtClean="0">
                <a:latin typeface="Comic Sans MS" panose="030F0702030302020204" pitchFamily="66" charset="0"/>
              </a:rPr>
            </a:b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61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685800"/>
            <a:ext cx="7620000" cy="5638800"/>
          </a:xfrm>
        </p:spPr>
        <p:txBody>
          <a:bodyPr>
            <a:normAutofit/>
          </a:bodyPr>
          <a:lstStyle/>
          <a:p>
            <a:r>
              <a:rPr lang="en-US" sz="2800" b="1" i="1" u="sng" dirty="0" smtClean="0">
                <a:latin typeface="Comic Sans MS" panose="030F0702030302020204" pitchFamily="66" charset="0"/>
              </a:rPr>
              <a:t>Selective process that begins in Jan.!</a:t>
            </a:r>
            <a:r>
              <a:rPr lang="en-US" sz="2800" u="sng" dirty="0" smtClean="0">
                <a:latin typeface="Comic Sans MS" panose="030F0702030302020204" pitchFamily="66" charset="0"/>
              </a:rPr>
              <a:t/>
            </a:r>
            <a:br>
              <a:rPr lang="en-US" sz="2800" u="sng" dirty="0" smtClean="0">
                <a:latin typeface="Comic Sans MS" panose="030F0702030302020204" pitchFamily="66" charset="0"/>
              </a:rPr>
            </a:br>
            <a:r>
              <a:rPr lang="en-US" sz="2400" i="1" u="sng" dirty="0" smtClean="0">
                <a:latin typeface="Comic Sans MS" panose="030F0702030302020204" pitchFamily="66" charset="0"/>
              </a:rPr>
              <a:t>**Applications must be received by 2</a:t>
            </a:r>
            <a:r>
              <a:rPr lang="en-US" sz="2400" i="1" u="sng" baseline="30000" dirty="0" smtClean="0">
                <a:latin typeface="Comic Sans MS" panose="030F0702030302020204" pitchFamily="66" charset="0"/>
              </a:rPr>
              <a:t>nd</a:t>
            </a:r>
            <a:r>
              <a:rPr lang="en-US" sz="2400" i="1" u="sng" dirty="0" smtClean="0">
                <a:latin typeface="Comic Sans MS" panose="030F0702030302020204" pitchFamily="66" charset="0"/>
              </a:rPr>
              <a:t> Thur. in June at 12PM**</a:t>
            </a:r>
            <a:r>
              <a:rPr lang="en-US" sz="2800" u="sng" dirty="0">
                <a:latin typeface="Comic Sans MS" panose="030F0702030302020204" pitchFamily="66" charset="0"/>
              </a:rPr>
              <a:t/>
            </a:r>
            <a:br>
              <a:rPr lang="en-US" sz="2800" u="sng" dirty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&gt;&gt;</a:t>
            </a:r>
            <a:r>
              <a:rPr lang="en-US" sz="2400" dirty="0" smtClean="0">
                <a:latin typeface="Comic Sans MS" panose="030F0702030302020204" pitchFamily="66" charset="0"/>
              </a:rPr>
              <a:t>Overall GPA of at least 2.75 on most recent transcripts.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&gt;&gt;TEAS Composite Score of at least 58.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&gt;&gt;3 Completed/Signed Reference Forms (from Radiography Program Webpage</a:t>
            </a:r>
            <a:r>
              <a:rPr lang="en-US" sz="2400" dirty="0" smtClean="0">
                <a:latin typeface="Comic Sans MS" panose="030F0702030302020204" pitchFamily="66" charset="0"/>
              </a:rPr>
              <a:t>) &amp; current resume.</a:t>
            </a: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&gt;&gt;Interviews conducted in June.</a:t>
            </a:r>
            <a:endParaRPr lang="en-US" sz="2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0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696199" cy="56388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2400" b="1" i="1" u="sng" dirty="0" smtClean="0">
                <a:latin typeface="Comic Sans MS" panose="030F0702030302020204" pitchFamily="66" charset="0"/>
              </a:rPr>
              <a:t>Interview “Pointers” (Not required but may                                  result in additional interview points…</a:t>
            </a:r>
            <a:r>
              <a:rPr lang="en-US" sz="3600" b="1" i="1" u="sng" dirty="0" smtClean="0">
                <a:latin typeface="Comic Sans MS" panose="030F0702030302020204" pitchFamily="66" charset="0"/>
              </a:rPr>
              <a:t/>
            </a:r>
            <a:br>
              <a:rPr lang="en-US" sz="3600" b="1" i="1" u="sng" dirty="0" smtClean="0">
                <a:latin typeface="Comic Sans MS" panose="030F0702030302020204" pitchFamily="66" charset="0"/>
              </a:rPr>
            </a:br>
            <a:r>
              <a:rPr lang="en-US" sz="2800" b="1" i="1" u="sng" dirty="0" smtClean="0">
                <a:latin typeface="Comic Sans MS" panose="030F0702030302020204" pitchFamily="66" charset="0"/>
              </a:rPr>
              <a:t/>
            </a:r>
            <a:br>
              <a:rPr lang="en-US" sz="2800" b="1" i="1" u="sng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*Med. Term Course	*A/P Course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*HC Volunteer/HC Job	*Current CPR Certification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*ACT or SAT Test		*PCT/MA/CNA/EMT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*Phlebotomy Cert.		*AS/AAS, BS/BA, …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*NHS, PTK, …		*BIO / CHEM Courses</a:t>
            </a:r>
            <a:r>
              <a:rPr lang="en-US" sz="2800" b="1" i="1" u="sng" dirty="0" smtClean="0">
                <a:latin typeface="Comic Sans MS" panose="030F0702030302020204" pitchFamily="66" charset="0"/>
              </a:rPr>
              <a:t/>
            </a:r>
            <a:br>
              <a:rPr lang="en-US" sz="2800" b="1" i="1" u="sng" dirty="0" smtClean="0">
                <a:latin typeface="Comic Sans MS" panose="030F0702030302020204" pitchFamily="66" charset="0"/>
              </a:rPr>
            </a:br>
            <a:endParaRPr lang="en-US" sz="2800" b="1" i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1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467599" cy="5562600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>
                <a:latin typeface="Comic Sans MS" panose="030F0702030302020204" pitchFamily="66" charset="0"/>
              </a:rPr>
              <a:t/>
            </a:r>
            <a:br>
              <a:rPr lang="en-US" sz="3600" u="sng" dirty="0" smtClean="0">
                <a:latin typeface="Comic Sans MS" panose="030F0702030302020204" pitchFamily="66" charset="0"/>
              </a:rPr>
            </a:br>
            <a:r>
              <a:rPr lang="en-US" sz="3600" u="sng" dirty="0" smtClean="0">
                <a:latin typeface="Comic Sans MS" panose="030F0702030302020204" pitchFamily="66" charset="0"/>
              </a:rPr>
              <a:t>”Conditional” Acceptance based on successful completion of:</a:t>
            </a:r>
            <a:br>
              <a:rPr lang="en-US" sz="3600" u="sng" dirty="0" smtClean="0">
                <a:latin typeface="Comic Sans MS" panose="030F0702030302020204" pitchFamily="66" charset="0"/>
              </a:rPr>
            </a:br>
            <a:r>
              <a:rPr lang="en-US" sz="3600" u="sng" dirty="0" smtClean="0">
                <a:latin typeface="Comic Sans MS" panose="030F0702030302020204" pitchFamily="66" charset="0"/>
              </a:rPr>
              <a:t/>
            </a:r>
            <a:br>
              <a:rPr lang="en-US" sz="3600" u="sng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*Drug Test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*Background Check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*Physical Exam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*Required Immunizations (Flu, Tetanus, etc.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*Required Titers</a:t>
            </a:r>
            <a:br>
              <a:rPr lang="en-US" sz="3200" i="1" dirty="0" smtClean="0">
                <a:latin typeface="Comic Sans MS" panose="030F0702030302020204" pitchFamily="66" charset="0"/>
              </a:rPr>
            </a:br>
            <a:r>
              <a:rPr lang="en-US" sz="3200" i="1" dirty="0" smtClean="0">
                <a:latin typeface="Comic Sans MS" panose="030F0702030302020204" pitchFamily="66" charset="0"/>
              </a:rPr>
              <a:t>etc.</a:t>
            </a: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/>
            </a:r>
            <a:br>
              <a:rPr lang="en-US" sz="3600" dirty="0" smtClean="0">
                <a:latin typeface="Comic Sans MS" panose="030F0702030302020204" pitchFamily="66" charset="0"/>
              </a:rPr>
            </a:b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6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817582"/>
            <a:ext cx="7620000" cy="543081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U.S. Bureau of Labor Statistics expects a 9% growth in Radiography from 2014-2024=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r>
              <a:rPr lang="en-US" sz="2800" i="1" u="sng" dirty="0" smtClean="0">
                <a:latin typeface="Comic Sans MS" panose="030F0702030302020204" pitchFamily="66" charset="0"/>
              </a:rPr>
              <a:t>faster than average </a:t>
            </a:r>
            <a:r>
              <a:rPr lang="en-US" sz="2800" i="1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r>
              <a:rPr lang="en-US" sz="2800" i="1" dirty="0" smtClean="0">
                <a:latin typeface="Comic Sans MS" panose="030F0702030302020204" pitchFamily="66" charset="0"/>
              </a:rPr>
              <a:t/>
            </a:r>
            <a:br>
              <a:rPr lang="en-US" sz="2800" i="1" dirty="0" smtClean="0">
                <a:latin typeface="Comic Sans MS" panose="030F0702030302020204" pitchFamily="66" charset="0"/>
              </a:rPr>
            </a:br>
            <a:r>
              <a:rPr lang="en-US" sz="2800" i="1" dirty="0">
                <a:latin typeface="Comic Sans MS" panose="030F0702030302020204" pitchFamily="66" charset="0"/>
              </a:rPr>
              <a:t/>
            </a:r>
            <a:br>
              <a:rPr lang="en-US" sz="2800" i="1" dirty="0">
                <a:latin typeface="Comic Sans MS" panose="030F0702030302020204" pitchFamily="66" charset="0"/>
              </a:rPr>
            </a:br>
            <a:r>
              <a:rPr lang="en-US" sz="2400" i="1" dirty="0" smtClean="0">
                <a:latin typeface="Comic Sans MS" panose="030F0702030302020204" pitchFamily="66" charset="0"/>
              </a:rPr>
              <a:t>*Estimated median </a:t>
            </a:r>
            <a:r>
              <a:rPr lang="en-US" sz="2400" i="1" dirty="0" err="1" smtClean="0">
                <a:latin typeface="Comic Sans MS" panose="030F0702030302020204" pitchFamily="66" charset="0"/>
              </a:rPr>
              <a:t>ave.</a:t>
            </a:r>
            <a:r>
              <a:rPr lang="en-US" sz="2400" i="1" dirty="0" smtClean="0">
                <a:latin typeface="Comic Sans MS" panose="030F0702030302020204" pitchFamily="66" charset="0"/>
              </a:rPr>
              <a:t> hourly rate </a:t>
            </a:r>
            <a:r>
              <a:rPr lang="en-US" sz="2800" dirty="0" smtClean="0"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latin typeface="Comic Sans MS" panose="030F0702030302020204" pitchFamily="66" charset="0"/>
              </a:rPr>
              <a:t>$27.25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($18.32/</a:t>
            </a:r>
            <a:r>
              <a:rPr lang="en-US" sz="2000" dirty="0" err="1" smtClean="0">
                <a:latin typeface="Comic Sans MS" panose="030F0702030302020204" pitchFamily="66" charset="0"/>
              </a:rPr>
              <a:t>hr</a:t>
            </a:r>
            <a:r>
              <a:rPr lang="en-US" sz="2000" dirty="0" smtClean="0">
                <a:latin typeface="Comic Sans MS" panose="030F0702030302020204" pitchFamily="66" charset="0"/>
              </a:rPr>
              <a:t> ~ $39.26/hr.)</a:t>
            </a:r>
            <a:r>
              <a:rPr lang="en-US" sz="2800" dirty="0" smtClean="0">
                <a:latin typeface="Comic Sans MS" panose="030F0702030302020204" pitchFamily="66" charset="0"/>
              </a:rPr>
              <a:t/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>
                <a:latin typeface="Comic Sans MS" panose="030F0702030302020204" pitchFamily="66" charset="0"/>
              </a:rPr>
              <a:t/>
            </a:r>
            <a:br>
              <a:rPr lang="en-US" sz="2800" dirty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*Estimated median </a:t>
            </a:r>
            <a:r>
              <a:rPr lang="en-US" sz="2400" dirty="0" err="1" smtClean="0">
                <a:latin typeface="Comic Sans MS" panose="030F0702030302020204" pitchFamily="66" charset="0"/>
              </a:rPr>
              <a:t>ave.</a:t>
            </a:r>
            <a:r>
              <a:rPr lang="en-US" sz="2400" dirty="0" smtClean="0">
                <a:latin typeface="Comic Sans MS" panose="030F0702030302020204" pitchFamily="66" charset="0"/>
              </a:rPr>
              <a:t> annual wage = $56,670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000" dirty="0" smtClean="0">
                <a:latin typeface="Comic Sans MS" panose="030F0702030302020204" pitchFamily="66" charset="0"/>
              </a:rPr>
              <a:t>($38,110/yr. ~ $81,660)</a:t>
            </a:r>
            <a:r>
              <a:rPr lang="en-US" sz="2400" dirty="0" smtClean="0">
                <a:latin typeface="Comic Sans MS" panose="030F0702030302020204" pitchFamily="66" charset="0"/>
              </a:rPr>
              <a:t/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/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*Ohio Valley wages near lower estimates  &gt;&gt; more money in larger metropolitan areas &amp; specialty areas.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1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543799" cy="55626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Comic Sans MS" panose="030F0702030302020204" pitchFamily="66" charset="0"/>
              </a:rPr>
              <a:t> </a:t>
            </a:r>
            <a:r>
              <a:rPr lang="en-US" sz="3600" dirty="0" smtClean="0">
                <a:latin typeface="Comic Sans MS" panose="030F0702030302020204" pitchFamily="66" charset="0"/>
              </a:rPr>
              <a:t>    </a:t>
            </a:r>
            <a:r>
              <a:rPr lang="en-US" sz="3600" b="1" u="sng" dirty="0" smtClean="0">
                <a:latin typeface="Comic Sans MS" panose="030F0702030302020204" pitchFamily="66" charset="0"/>
              </a:rPr>
              <a:t>Some Specialties include:</a:t>
            </a:r>
            <a:br>
              <a:rPr lang="en-US" sz="3600" b="1" u="sng" dirty="0" smtClean="0">
                <a:latin typeface="Comic Sans MS" panose="030F0702030302020204" pitchFamily="66" charset="0"/>
              </a:rPr>
            </a:br>
            <a:r>
              <a:rPr lang="en-US" sz="3200" b="1" u="sng" dirty="0" smtClean="0">
                <a:latin typeface="Comic Sans MS" panose="030F0702030302020204" pitchFamily="66" charset="0"/>
              </a:rPr>
              <a:t/>
            </a:r>
            <a:br>
              <a:rPr lang="en-US" sz="3200" b="1" u="sng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*Bone Densitometry	   *CT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*C-V Interventional	   *MRI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*Mammography		   *Nuclear Medicine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*Radiation Therapy	   *Ultrasound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*Management		   *Education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*Administration		   *Sales</a:t>
            </a:r>
            <a:br>
              <a:rPr lang="en-US" sz="2800" dirty="0" smtClean="0">
                <a:latin typeface="Comic Sans MS" panose="030F0702030302020204" pitchFamily="66" charset="0"/>
              </a:rPr>
            </a:br>
            <a:r>
              <a:rPr lang="en-US" sz="2800" dirty="0" smtClean="0">
                <a:latin typeface="Comic Sans MS" panose="030F0702030302020204" pitchFamily="66" charset="0"/>
              </a:rPr>
              <a:t>*Travel			   *Mobiles</a:t>
            </a:r>
            <a:endParaRPr lang="en-US" sz="3200" b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299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120</TotalTime>
  <Words>486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Brush Script MT</vt:lpstr>
      <vt:lpstr>Comic Sans MS</vt:lpstr>
      <vt:lpstr>Constantia</vt:lpstr>
      <vt:lpstr>Franklin Gothic Book</vt:lpstr>
      <vt:lpstr>Rage Italic</vt:lpstr>
      <vt:lpstr>Wingdings</vt:lpstr>
      <vt:lpstr>Pushpin</vt:lpstr>
      <vt:lpstr>WVNCC Radiography Program Information Session </vt:lpstr>
      <vt:lpstr>CORRECT JOB TITLE:                            *Radiographer                            *X-Ray Technologist                       *Radiologic Technologist            *NOT Technician or Radiologist!</vt:lpstr>
      <vt:lpstr>GENERAL PROGRAM INFORMATION  *A.A.S. Degree in Radiography (Fall Semester start each year).  *All RAD Courses taught on Wheeling Campus (Gen Ed Courses taught on all campuses &amp; some on-line)  *Utilize 12 different Clinical Education Sites.  *Upon graduation, eligible to site for National Certification Registry Exam given by A.R.R.T.  *Radiography Program is accredited by the Joint Review Committee on Education in Radiologic Technology (JRCERT). </vt:lpstr>
      <vt:lpstr>Selective process that begins in Jan.! **Applications must be received by 2nd Thur. in June at 12PM** &gt;&gt;Overall GPA of at least 2.75 on most recent transcripts.  &gt;&gt;TEAS Composite Score of at least 58.  &gt;&gt;3 Completed/Signed Reference Forms (from Radiography Program Webpage) &amp; current resume.  &gt;&gt;Interviews conducted in June.</vt:lpstr>
      <vt:lpstr>  Interview “Pointers” (Not required but may                                  result in additional interview points…  *Med. Term Course *A/P Course  *HC Volunteer/HC Job *Current CPR Certification  *ACT or SAT Test  *PCT/MA/CNA/EMT  *Phlebotomy Cert.  *AS/AAS, BS/BA, …  *NHS, PTK, …  *BIO / CHEM Courses </vt:lpstr>
      <vt:lpstr> ”Conditional” Acceptance based on successful completion of:  *Drug Test *Background Check *Physical Exam *Required Immunizations (Flu, Tetanus, etc. *Required Titers etc.  </vt:lpstr>
      <vt:lpstr>U.S. Bureau of Labor Statistics expects a 9% growth in Radiography from 2014-2024=  faster than average   *Estimated median ave. hourly rate = $27.25 ($18.32/hr ~ $39.26/hr.)  *Estimated median ave. annual wage = $56,670 ($38,110/yr. ~ $81,660)  *Ohio Valley wages near lower estimates  &gt;&gt; more money in larger metropolitan areas &amp; specialty areas.</vt:lpstr>
      <vt:lpstr>     Some Specialties include:  *Bone Densitometry    *CT *C-V Interventional    *MRI *Mammography     *Nuclear Medicine *Radiation Therapy    *Ultrasound *Management     *Education *Administration     *Sales *Travel      *Mobiles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WVNCC Radiography Program Information Session</dc:title>
  <dc:creator>Misty Kahl</dc:creator>
  <cp:lastModifiedBy>Misty Kahl</cp:lastModifiedBy>
  <cp:revision>19</cp:revision>
  <dcterms:created xsi:type="dcterms:W3CDTF">2017-03-23T16:01:08Z</dcterms:created>
  <dcterms:modified xsi:type="dcterms:W3CDTF">2024-02-12T19:19:50Z</dcterms:modified>
</cp:coreProperties>
</file>